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98" d="100"/>
          <a:sy n="98" d="100"/>
        </p:scale>
        <p:origin x="58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3337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607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9873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043685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2115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835595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8690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8330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885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491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251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684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46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524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206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052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613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1/3/2021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2714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  <p:sldLayoutId id="2147483685" r:id="rId17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857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04609" y="1215639"/>
            <a:ext cx="8001000" cy="297180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English phonetics Course</a:t>
            </a:r>
            <a:br>
              <a:rPr lang="en-US" dirty="0"/>
            </a:br>
            <a:r>
              <a:rPr lang="en-US" dirty="0"/>
              <a:t>LECTURE </a:t>
            </a:r>
            <a:r>
              <a:rPr lang="en-US" dirty="0" smtClean="0"/>
              <a:t>6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Stress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84211" y="4460905"/>
            <a:ext cx="10579145" cy="1330295"/>
          </a:xfrm>
        </p:spPr>
        <p:txBody>
          <a:bodyPr/>
          <a:lstStyle/>
          <a:p>
            <a:r>
              <a:rPr lang="en-US" sz="4000" dirty="0"/>
              <a:t>INSTRUCTOR: Prof. </a:t>
            </a:r>
            <a:r>
              <a:rPr lang="en-US" sz="4000" dirty="0" err="1" smtClean="0"/>
              <a:t>Hesham</a:t>
            </a:r>
            <a:r>
              <a:rPr lang="en-US" sz="4000" dirty="0" smtClean="0"/>
              <a:t> </a:t>
            </a:r>
            <a:r>
              <a:rPr lang="en-US" sz="4000" dirty="0" err="1" smtClean="0"/>
              <a:t>Hasan</a:t>
            </a:r>
            <a:endParaRPr lang="en-US" sz="4000" dirty="0"/>
          </a:p>
          <a:p>
            <a:endParaRPr lang="ar-SA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73964" y="-8546"/>
            <a:ext cx="1518036" cy="1518036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127688" cy="1774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9646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751012" y="609601"/>
            <a:ext cx="8676222" cy="47571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Stress definition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62072" y="922946"/>
            <a:ext cx="11827378" cy="565304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Stress is the relative loudness or force with which we pronounce the different syllables of a word . It varies from syllable to syllable. For example , in the word record ( noun) and the word record (verb) we notice that in the noun form the first syllable is pronounced with more force than the second , whereas in the verb form the second is more prominent than the first. We say, then, that in the noun form , the first syllable receives a high stress and the second receives a weak stress. In the verb form, it is the second syllable that receives the high stress and the first the weak stress. </a:t>
            </a:r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val="2544820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3084512" y="779802"/>
            <a:ext cx="8001000" cy="2971801"/>
          </a:xfrm>
        </p:spPr>
        <p:txBody>
          <a:bodyPr>
            <a:normAutofit/>
          </a:bodyPr>
          <a:lstStyle/>
          <a:p>
            <a:r>
              <a:rPr lang="en-US" sz="8000" dirty="0" smtClean="0"/>
              <a:t>EXAMPLES</a:t>
            </a:r>
            <a:endParaRPr lang="ar-SA" sz="80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08579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4211" y="685800"/>
            <a:ext cx="10664603" cy="95499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WORDS WITH THE HIGH STRESS ON THE FIRST SYLLABLE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761123" y="1640794"/>
            <a:ext cx="11262809" cy="3136307"/>
          </a:xfrm>
        </p:spPr>
        <p:txBody>
          <a:bodyPr>
            <a:noAutofit/>
          </a:bodyPr>
          <a:lstStyle/>
          <a:p>
            <a:r>
              <a:rPr lang="en-US" sz="2000" dirty="0" smtClean="0"/>
              <a:t>THOUSAND-</a:t>
            </a:r>
          </a:p>
          <a:p>
            <a:r>
              <a:rPr lang="en-US" sz="2000" dirty="0" smtClean="0"/>
              <a:t>NEIGHBOUR-</a:t>
            </a:r>
          </a:p>
          <a:p>
            <a:r>
              <a:rPr lang="en-US" sz="2000" dirty="0" smtClean="0"/>
              <a:t>CHILDHOOD-</a:t>
            </a:r>
          </a:p>
          <a:p>
            <a:r>
              <a:rPr lang="en-US" sz="2000" dirty="0" smtClean="0"/>
              <a:t>DOCTRINE-</a:t>
            </a:r>
          </a:p>
          <a:p>
            <a:r>
              <a:rPr lang="en-US" sz="2000" dirty="0" smtClean="0"/>
              <a:t>DIPHTHONG</a:t>
            </a:r>
          </a:p>
          <a:p>
            <a:pPr marL="342900" indent="-342900">
              <a:buFontTx/>
              <a:buChar char="-"/>
            </a:pPr>
            <a:r>
              <a:rPr lang="en-US" sz="2000" dirty="0" smtClean="0"/>
              <a:t>CROCODILE-</a:t>
            </a:r>
          </a:p>
          <a:p>
            <a:pPr marL="342900" indent="-342900">
              <a:buFontTx/>
              <a:buChar char="-"/>
            </a:pPr>
            <a:r>
              <a:rPr lang="en-US" sz="2000" dirty="0" smtClean="0"/>
              <a:t>CATALOGUE- </a:t>
            </a:r>
          </a:p>
          <a:p>
            <a:pPr marL="342900" indent="-342900">
              <a:buFontTx/>
              <a:buChar char="-"/>
            </a:pPr>
            <a:r>
              <a:rPr lang="en-US" sz="2000" dirty="0" smtClean="0"/>
              <a:t>UNIFORM-</a:t>
            </a:r>
          </a:p>
          <a:p>
            <a:pPr marL="342900" indent="-342900">
              <a:buFontTx/>
              <a:buChar char="-"/>
            </a:pPr>
            <a:r>
              <a:rPr lang="en-US" sz="2000" dirty="0" smtClean="0"/>
              <a:t>HUNDRED-</a:t>
            </a:r>
          </a:p>
          <a:p>
            <a:pPr marL="342900" indent="-342900">
              <a:buFontTx/>
              <a:buChar char="-"/>
            </a:pPr>
            <a:r>
              <a:rPr lang="en-US" sz="2000" dirty="0" smtClean="0"/>
              <a:t>ENGLISH-</a:t>
            </a:r>
          </a:p>
          <a:p>
            <a:pPr marL="342900" indent="-342900">
              <a:buFontTx/>
              <a:buChar char="-"/>
            </a:pPr>
            <a:r>
              <a:rPr lang="en-US" sz="2000" dirty="0" smtClean="0"/>
              <a:t>HANDSOME-</a:t>
            </a:r>
            <a:endParaRPr lang="ar-SA" sz="2000" dirty="0"/>
          </a:p>
        </p:txBody>
      </p:sp>
    </p:spTree>
    <p:extLst>
      <p:ext uri="{BB962C8B-B14F-4D97-AF65-F5344CB8AC3E}">
        <p14:creationId xmlns:p14="http://schemas.microsoft.com/office/powerpoint/2010/main" val="2176354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68772" y="758914"/>
            <a:ext cx="9963849" cy="1198073"/>
          </a:xfrm>
        </p:spPr>
        <p:txBody>
          <a:bodyPr>
            <a:normAutofit/>
          </a:bodyPr>
          <a:lstStyle/>
          <a:p>
            <a:r>
              <a:rPr lang="en-US" dirty="0" smtClean="0"/>
              <a:t>Words with the high stress on the second syllable </a:t>
            </a:r>
            <a:endParaRPr lang="ar-SA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04202" y="1811707"/>
            <a:ext cx="12177757" cy="4965107"/>
          </a:xfrm>
        </p:spPr>
        <p:txBody>
          <a:bodyPr>
            <a:normAutofit fontScale="85000" lnSpcReduction="20000"/>
          </a:bodyPr>
          <a:lstStyle/>
          <a:p>
            <a:r>
              <a:rPr lang="en-US" sz="2600" dirty="0" smtClean="0"/>
              <a:t>Sincere</a:t>
            </a:r>
          </a:p>
          <a:p>
            <a:r>
              <a:rPr lang="en-US" sz="2600" dirty="0" smtClean="0"/>
              <a:t>Humane</a:t>
            </a:r>
          </a:p>
          <a:p>
            <a:r>
              <a:rPr lang="en-US" sz="2600" dirty="0" smtClean="0"/>
              <a:t>Severe</a:t>
            </a:r>
          </a:p>
          <a:p>
            <a:r>
              <a:rPr lang="en-US" sz="2600" dirty="0" smtClean="0"/>
              <a:t>Courageous</a:t>
            </a:r>
          </a:p>
          <a:p>
            <a:r>
              <a:rPr lang="en-US" sz="2600" dirty="0" smtClean="0"/>
              <a:t>Exotic</a:t>
            </a:r>
          </a:p>
          <a:p>
            <a:r>
              <a:rPr lang="en-US" sz="2600" dirty="0" smtClean="0"/>
              <a:t>Authentic</a:t>
            </a:r>
          </a:p>
          <a:p>
            <a:r>
              <a:rPr lang="en-US" sz="2600" dirty="0" smtClean="0"/>
              <a:t>Historical</a:t>
            </a:r>
          </a:p>
          <a:p>
            <a:r>
              <a:rPr lang="en-US" sz="2600" dirty="0" smtClean="0"/>
              <a:t>Romanticism</a:t>
            </a:r>
          </a:p>
          <a:p>
            <a:r>
              <a:rPr lang="en-US" sz="2600" dirty="0" smtClean="0"/>
              <a:t>Condition</a:t>
            </a:r>
          </a:p>
          <a:p>
            <a:r>
              <a:rPr lang="en-US" sz="2600" dirty="0" smtClean="0"/>
              <a:t>Hotel</a:t>
            </a:r>
          </a:p>
          <a:p>
            <a:r>
              <a:rPr lang="en-US" sz="2600" dirty="0" smtClean="0"/>
              <a:t>Romance</a:t>
            </a:r>
          </a:p>
          <a:p>
            <a:r>
              <a:rPr lang="en-US" sz="2600" dirty="0" smtClean="0"/>
              <a:t>police</a:t>
            </a:r>
            <a:endParaRPr lang="en-US" sz="2600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629768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4211" y="685800"/>
            <a:ext cx="10664603" cy="116009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WORDS WITH THE HIGH STRESS ON THE THIRD SYLLABLE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84211" y="1948442"/>
            <a:ext cx="11656464" cy="4614728"/>
          </a:xfrm>
        </p:spPr>
        <p:txBody>
          <a:bodyPr>
            <a:normAutofit/>
          </a:bodyPr>
          <a:lstStyle/>
          <a:p>
            <a:r>
              <a:rPr lang="en-US" dirty="0" smtClean="0"/>
              <a:t>LEMONADE</a:t>
            </a:r>
          </a:p>
          <a:p>
            <a:r>
              <a:rPr lang="en-US" dirty="0" smtClean="0"/>
              <a:t>ALPHAOETIC</a:t>
            </a:r>
          </a:p>
          <a:p>
            <a:r>
              <a:rPr lang="en-US" dirty="0" smtClean="0"/>
              <a:t>UNIFORMITY</a:t>
            </a:r>
          </a:p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DISCONTINOUS</a:t>
            </a:r>
          </a:p>
          <a:p>
            <a:r>
              <a:rPr lang="en-US" dirty="0" smtClean="0"/>
              <a:t>INTERMEDIATE</a:t>
            </a:r>
          </a:p>
          <a:p>
            <a:r>
              <a:rPr lang="en-US" dirty="0" smtClean="0"/>
              <a:t>ECONOMICAL</a:t>
            </a:r>
          </a:p>
          <a:p>
            <a:r>
              <a:rPr lang="en-US" dirty="0" smtClean="0"/>
              <a:t>SUPERNATURAL</a:t>
            </a:r>
          </a:p>
          <a:p>
            <a:r>
              <a:rPr lang="en-US" dirty="0" smtClean="0"/>
              <a:t>DISINFECT</a:t>
            </a:r>
          </a:p>
          <a:p>
            <a:r>
              <a:rPr lang="en-US" dirty="0" smtClean="0"/>
              <a:t>GUARANTEE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628384718"/>
      </p:ext>
    </p:extLst>
  </p:cSld>
  <p:clrMapOvr>
    <a:masterClrMapping/>
  </p:clrMapOvr>
</p:sld>
</file>

<file path=ppt/theme/theme1.xml><?xml version="1.0" encoding="utf-8"?>
<a:theme xmlns:a="http://schemas.openxmlformats.org/drawingml/2006/main" name="شريحة">
  <a:themeElements>
    <a:clrScheme name="شريحة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شريحة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شريحة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122</TotalTime>
  <Words>195</Words>
  <Application>Microsoft Office PowerPoint</Application>
  <PresentationFormat>ملء الشاشة</PresentationFormat>
  <Paragraphs>41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0" baseType="lpstr">
      <vt:lpstr>Century Gothic</vt:lpstr>
      <vt:lpstr>Tahoma</vt:lpstr>
      <vt:lpstr>Wingdings 3</vt:lpstr>
      <vt:lpstr>شريحة</vt:lpstr>
      <vt:lpstr>English phonetics Course LECTURE 6 Stress</vt:lpstr>
      <vt:lpstr>Stress definition</vt:lpstr>
      <vt:lpstr>EXAMPLES</vt:lpstr>
      <vt:lpstr>WORDS WITH THE HIGH STRESS ON THE FIRST SYLLABLE</vt:lpstr>
      <vt:lpstr>Words with the high stress on the second syllable </vt:lpstr>
      <vt:lpstr>WORDS WITH THE HIGH STRESS ON THE THIRD SYLLABLE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phonetics Course LECTURE 6 Stress</dc:title>
  <dc:creator>‏‏مستخدم Windows</dc:creator>
  <cp:lastModifiedBy>‏‏مستخدم Windows</cp:lastModifiedBy>
  <cp:revision>15</cp:revision>
  <dcterms:created xsi:type="dcterms:W3CDTF">2020-10-25T19:42:24Z</dcterms:created>
  <dcterms:modified xsi:type="dcterms:W3CDTF">2021-01-03T14:44:13Z</dcterms:modified>
</cp:coreProperties>
</file>